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57" r:id="rId5"/>
    <p:sldId id="261" r:id="rId6"/>
    <p:sldId id="258"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22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BFED579-C3C6-4640-B06A-9C3D84E07355}" type="datetimeFigureOut">
              <a:rPr lang="en-US" smtClean="0"/>
              <a:t>7/5/2022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C69DBD-8AE7-4AEE-9A69-C122F36B6782}" type="slidenum">
              <a:rPr lang="en-US" smtClean="0"/>
              <a:t>‹#›</a:t>
            </a:fld>
            <a:endParaRPr lang="en-US"/>
          </a:p>
        </p:txBody>
      </p:sp>
    </p:spTree>
    <p:extLst>
      <p:ext uri="{BB962C8B-B14F-4D97-AF65-F5344CB8AC3E}">
        <p14:creationId xmlns:p14="http://schemas.microsoft.com/office/powerpoint/2010/main" val="2855964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FED579-C3C6-4640-B06A-9C3D84E07355}" type="datetimeFigureOut">
              <a:rPr lang="en-US" smtClean="0"/>
              <a:t>7/5/2022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C69DBD-8AE7-4AEE-9A69-C122F36B6782}" type="slidenum">
              <a:rPr lang="en-US" smtClean="0"/>
              <a:t>‹#›</a:t>
            </a:fld>
            <a:endParaRPr lang="en-US"/>
          </a:p>
        </p:txBody>
      </p:sp>
    </p:spTree>
    <p:extLst>
      <p:ext uri="{BB962C8B-B14F-4D97-AF65-F5344CB8AC3E}">
        <p14:creationId xmlns:p14="http://schemas.microsoft.com/office/powerpoint/2010/main" val="2427779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FED579-C3C6-4640-B06A-9C3D84E07355}" type="datetimeFigureOut">
              <a:rPr lang="en-US" smtClean="0"/>
              <a:t>7/5/2022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C69DBD-8AE7-4AEE-9A69-C122F36B6782}" type="slidenum">
              <a:rPr lang="en-US" smtClean="0"/>
              <a:t>‹#›</a:t>
            </a:fld>
            <a:endParaRPr lang="en-US"/>
          </a:p>
        </p:txBody>
      </p:sp>
    </p:spTree>
    <p:extLst>
      <p:ext uri="{BB962C8B-B14F-4D97-AF65-F5344CB8AC3E}">
        <p14:creationId xmlns:p14="http://schemas.microsoft.com/office/powerpoint/2010/main" val="2363249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FED579-C3C6-4640-B06A-9C3D84E07355}" type="datetimeFigureOut">
              <a:rPr lang="en-US" smtClean="0"/>
              <a:t>7/5/2022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C69DBD-8AE7-4AEE-9A69-C122F36B6782}" type="slidenum">
              <a:rPr lang="en-US" smtClean="0"/>
              <a:t>‹#›</a:t>
            </a:fld>
            <a:endParaRPr lang="en-US"/>
          </a:p>
        </p:txBody>
      </p:sp>
    </p:spTree>
    <p:extLst>
      <p:ext uri="{BB962C8B-B14F-4D97-AF65-F5344CB8AC3E}">
        <p14:creationId xmlns:p14="http://schemas.microsoft.com/office/powerpoint/2010/main" val="676495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FED579-C3C6-4640-B06A-9C3D84E07355}" type="datetimeFigureOut">
              <a:rPr lang="en-US" smtClean="0"/>
              <a:t>7/5/2022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C69DBD-8AE7-4AEE-9A69-C122F36B6782}" type="slidenum">
              <a:rPr lang="en-US" smtClean="0"/>
              <a:t>‹#›</a:t>
            </a:fld>
            <a:endParaRPr lang="en-US"/>
          </a:p>
        </p:txBody>
      </p:sp>
    </p:spTree>
    <p:extLst>
      <p:ext uri="{BB962C8B-B14F-4D97-AF65-F5344CB8AC3E}">
        <p14:creationId xmlns:p14="http://schemas.microsoft.com/office/powerpoint/2010/main" val="1806064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BFED579-C3C6-4640-B06A-9C3D84E07355}" type="datetimeFigureOut">
              <a:rPr lang="en-US" smtClean="0"/>
              <a:t>7/5/2022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C69DBD-8AE7-4AEE-9A69-C122F36B6782}" type="slidenum">
              <a:rPr lang="en-US" smtClean="0"/>
              <a:t>‹#›</a:t>
            </a:fld>
            <a:endParaRPr lang="en-US"/>
          </a:p>
        </p:txBody>
      </p:sp>
    </p:spTree>
    <p:extLst>
      <p:ext uri="{BB962C8B-B14F-4D97-AF65-F5344CB8AC3E}">
        <p14:creationId xmlns:p14="http://schemas.microsoft.com/office/powerpoint/2010/main" val="3215657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BFED579-C3C6-4640-B06A-9C3D84E07355}" type="datetimeFigureOut">
              <a:rPr lang="en-US" smtClean="0"/>
              <a:t>7/5/2022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C69DBD-8AE7-4AEE-9A69-C122F36B6782}" type="slidenum">
              <a:rPr lang="en-US" smtClean="0"/>
              <a:t>‹#›</a:t>
            </a:fld>
            <a:endParaRPr lang="en-US"/>
          </a:p>
        </p:txBody>
      </p:sp>
    </p:spTree>
    <p:extLst>
      <p:ext uri="{BB962C8B-B14F-4D97-AF65-F5344CB8AC3E}">
        <p14:creationId xmlns:p14="http://schemas.microsoft.com/office/powerpoint/2010/main" val="1087197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BFED579-C3C6-4640-B06A-9C3D84E07355}" type="datetimeFigureOut">
              <a:rPr lang="en-US" smtClean="0"/>
              <a:t>7/5/2022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C69DBD-8AE7-4AEE-9A69-C122F36B6782}" type="slidenum">
              <a:rPr lang="en-US" smtClean="0"/>
              <a:t>‹#›</a:t>
            </a:fld>
            <a:endParaRPr lang="en-US"/>
          </a:p>
        </p:txBody>
      </p:sp>
    </p:spTree>
    <p:extLst>
      <p:ext uri="{BB962C8B-B14F-4D97-AF65-F5344CB8AC3E}">
        <p14:creationId xmlns:p14="http://schemas.microsoft.com/office/powerpoint/2010/main" val="1984182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FED579-C3C6-4640-B06A-9C3D84E07355}" type="datetimeFigureOut">
              <a:rPr lang="en-US" smtClean="0"/>
              <a:t>7/5/2022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C69DBD-8AE7-4AEE-9A69-C122F36B6782}" type="slidenum">
              <a:rPr lang="en-US" smtClean="0"/>
              <a:t>‹#›</a:t>
            </a:fld>
            <a:endParaRPr lang="en-US"/>
          </a:p>
        </p:txBody>
      </p:sp>
    </p:spTree>
    <p:extLst>
      <p:ext uri="{BB962C8B-B14F-4D97-AF65-F5344CB8AC3E}">
        <p14:creationId xmlns:p14="http://schemas.microsoft.com/office/powerpoint/2010/main" val="2205257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FED579-C3C6-4640-B06A-9C3D84E07355}" type="datetimeFigureOut">
              <a:rPr lang="en-US" smtClean="0"/>
              <a:t>7/5/2022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C69DBD-8AE7-4AEE-9A69-C122F36B6782}" type="slidenum">
              <a:rPr lang="en-US" smtClean="0"/>
              <a:t>‹#›</a:t>
            </a:fld>
            <a:endParaRPr lang="en-US"/>
          </a:p>
        </p:txBody>
      </p:sp>
    </p:spTree>
    <p:extLst>
      <p:ext uri="{BB962C8B-B14F-4D97-AF65-F5344CB8AC3E}">
        <p14:creationId xmlns:p14="http://schemas.microsoft.com/office/powerpoint/2010/main" val="1171595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FED579-C3C6-4640-B06A-9C3D84E07355}" type="datetimeFigureOut">
              <a:rPr lang="en-US" smtClean="0"/>
              <a:t>7/5/2022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C69DBD-8AE7-4AEE-9A69-C122F36B6782}" type="slidenum">
              <a:rPr lang="en-US" smtClean="0"/>
              <a:t>‹#›</a:t>
            </a:fld>
            <a:endParaRPr lang="en-US"/>
          </a:p>
        </p:txBody>
      </p:sp>
    </p:spTree>
    <p:extLst>
      <p:ext uri="{BB962C8B-B14F-4D97-AF65-F5344CB8AC3E}">
        <p14:creationId xmlns:p14="http://schemas.microsoft.com/office/powerpoint/2010/main" val="2671463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FED579-C3C6-4640-B06A-9C3D84E07355}" type="datetimeFigureOut">
              <a:rPr lang="en-US" smtClean="0"/>
              <a:t>7/5/2022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C69DBD-8AE7-4AEE-9A69-C122F36B6782}" type="slidenum">
              <a:rPr lang="en-US" smtClean="0"/>
              <a:t>‹#›</a:t>
            </a:fld>
            <a:endParaRPr lang="en-US"/>
          </a:p>
        </p:txBody>
      </p:sp>
    </p:spTree>
    <p:extLst>
      <p:ext uri="{BB962C8B-B14F-4D97-AF65-F5344CB8AC3E}">
        <p14:creationId xmlns:p14="http://schemas.microsoft.com/office/powerpoint/2010/main" val="2546656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09601"/>
            <a:ext cx="7772400" cy="990600"/>
          </a:xfrm>
        </p:spPr>
        <p:txBody>
          <a:bodyPr>
            <a:noAutofit/>
          </a:bodyPr>
          <a:lstStyle/>
          <a:p>
            <a:r>
              <a:rPr lang="en-US" sz="4800" dirty="0" smtClean="0">
                <a:latin typeface="Arial" pitchFamily="34" charset="0"/>
                <a:cs typeface="Arial" pitchFamily="34" charset="0"/>
              </a:rPr>
              <a:t>Committees</a:t>
            </a:r>
            <a:br>
              <a:rPr lang="en-US" sz="4800" dirty="0" smtClean="0">
                <a:latin typeface="Arial" pitchFamily="34" charset="0"/>
                <a:cs typeface="Arial" pitchFamily="34" charset="0"/>
              </a:rPr>
            </a:br>
            <a:endParaRPr lang="en-US" sz="4800" dirty="0">
              <a:latin typeface="Arial" pitchFamily="34" charset="0"/>
              <a:cs typeface="Arial" pitchFamily="34" charset="0"/>
            </a:endParaRPr>
          </a:p>
        </p:txBody>
      </p:sp>
      <p:sp>
        <p:nvSpPr>
          <p:cNvPr id="3" name="Subtitle 2"/>
          <p:cNvSpPr>
            <a:spLocks noGrp="1"/>
          </p:cNvSpPr>
          <p:nvPr>
            <p:ph type="subTitle" idx="1"/>
          </p:nvPr>
        </p:nvSpPr>
        <p:spPr>
          <a:xfrm>
            <a:off x="1333500" y="1371600"/>
            <a:ext cx="6400800" cy="685800"/>
          </a:xfrm>
        </p:spPr>
        <p:txBody>
          <a:bodyPr/>
          <a:lstStyle/>
          <a:p>
            <a:r>
              <a:rPr lang="en-US" dirty="0" smtClean="0">
                <a:solidFill>
                  <a:schemeClr val="tx1"/>
                </a:solidFill>
                <a:latin typeface="Arial" pitchFamily="34" charset="0"/>
                <a:cs typeface="Arial" pitchFamily="34" charset="0"/>
              </a:rPr>
              <a:t>Why are they important?</a:t>
            </a:r>
          </a:p>
          <a:p>
            <a:endParaRPr lang="en-US" dirty="0"/>
          </a:p>
        </p:txBody>
      </p:sp>
      <p:pic>
        <p:nvPicPr>
          <p:cNvPr id="11" name="Picture 2" descr="C:\Users\Rozanne1958\AppData\Local\Microsoft\Windows\INetCache\IE\RLJCZTIG\meeting-cartoon[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2362200"/>
            <a:ext cx="4343400" cy="38414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55434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09601"/>
            <a:ext cx="7772400" cy="990600"/>
          </a:xfrm>
        </p:spPr>
        <p:txBody>
          <a:bodyPr>
            <a:normAutofit fontScale="90000"/>
          </a:bodyPr>
          <a:lstStyle/>
          <a:p>
            <a:r>
              <a:rPr lang="en-US" dirty="0" smtClean="0">
                <a:latin typeface="Arial" pitchFamily="34" charset="0"/>
                <a:cs typeface="Arial" pitchFamily="34" charset="0"/>
              </a:rPr>
              <a:t>Committees</a:t>
            </a:r>
            <a:r>
              <a:rPr lang="en-US" sz="2000" dirty="0" smtClean="0">
                <a:latin typeface="Arial" pitchFamily="34" charset="0"/>
                <a:cs typeface="Arial" pitchFamily="34" charset="0"/>
              </a:rPr>
              <a:t/>
            </a:r>
            <a:br>
              <a:rPr lang="en-US" sz="2000" dirty="0" smtClean="0">
                <a:latin typeface="Arial" pitchFamily="34" charset="0"/>
                <a:cs typeface="Arial" pitchFamily="34" charset="0"/>
              </a:rPr>
            </a:br>
            <a:endParaRPr lang="en-US" sz="2000" dirty="0">
              <a:latin typeface="Arial" pitchFamily="34" charset="0"/>
              <a:cs typeface="Arial" pitchFamily="34" charset="0"/>
            </a:endParaRPr>
          </a:p>
        </p:txBody>
      </p:sp>
      <p:pic>
        <p:nvPicPr>
          <p:cNvPr id="2050" name="Picture 2" descr="C:\Users\Rozanne1958\AppData\Local\Microsoft\Windows\INetCache\IE\N4R1AUPC\committee[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91400" y="4852619"/>
            <a:ext cx="1464950" cy="1527454"/>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294290" y="1468503"/>
            <a:ext cx="7097110" cy="5170646"/>
          </a:xfrm>
          <a:prstGeom prst="rect">
            <a:avLst/>
          </a:prstGeom>
        </p:spPr>
        <p:txBody>
          <a:bodyPr wrap="square">
            <a:spAutoFit/>
          </a:bodyPr>
          <a:lstStyle/>
          <a:p>
            <a:r>
              <a:rPr lang="en-US" b="1" dirty="0" smtClean="0"/>
              <a:t>AA </a:t>
            </a:r>
            <a:r>
              <a:rPr lang="en-US" b="1" dirty="0"/>
              <a:t>Service </a:t>
            </a:r>
            <a:r>
              <a:rPr lang="en-US" b="1" dirty="0" smtClean="0"/>
              <a:t>Committees-Why are they important? </a:t>
            </a:r>
            <a:endParaRPr lang="en-US" b="1" dirty="0" smtClean="0"/>
          </a:p>
          <a:p>
            <a:r>
              <a:rPr lang="en-US" dirty="0" smtClean="0"/>
              <a:t>A.A</a:t>
            </a:r>
            <a:r>
              <a:rPr lang="en-US" dirty="0"/>
              <a:t>. service committees work to ensure the A.A. message reaches people who may need it. Many alcoholics first hear A.A.'s message of hope </a:t>
            </a:r>
            <a:r>
              <a:rPr lang="en-US" dirty="0" smtClean="0"/>
              <a:t>through these </a:t>
            </a:r>
            <a:r>
              <a:rPr lang="en-US" dirty="0"/>
              <a:t>committees</a:t>
            </a:r>
            <a:r>
              <a:rPr lang="en-US" dirty="0" smtClean="0"/>
              <a:t>. In addition…..</a:t>
            </a:r>
            <a:endParaRPr lang="en-US" dirty="0"/>
          </a:p>
          <a:p>
            <a:endParaRPr lang="en-US" dirty="0" smtClean="0"/>
          </a:p>
          <a:p>
            <a:r>
              <a:rPr lang="en-US" b="1" dirty="0" smtClean="0"/>
              <a:t>Committee </a:t>
            </a:r>
            <a:r>
              <a:rPr lang="en-US" b="1" dirty="0"/>
              <a:t>Definition: </a:t>
            </a:r>
          </a:p>
          <a:p>
            <a:pPr lvl="0"/>
            <a:r>
              <a:rPr lang="en-US" dirty="0"/>
              <a:t>A group of people appointed for a specific function, typically consisting of members of a larger group</a:t>
            </a:r>
            <a:r>
              <a:rPr lang="en-US" dirty="0" smtClean="0"/>
              <a:t>.  A </a:t>
            </a:r>
            <a:r>
              <a:rPr lang="en-US" dirty="0"/>
              <a:t>person entrusted with the charge of another person or another person's property.</a:t>
            </a:r>
          </a:p>
          <a:p>
            <a:r>
              <a:rPr lang="en-US" dirty="0"/>
              <a:t> </a:t>
            </a:r>
          </a:p>
          <a:p>
            <a:r>
              <a:rPr lang="en-US" b="1" dirty="0"/>
              <a:t>Committee Definition: (legal terms)</a:t>
            </a:r>
          </a:p>
          <a:p>
            <a:pPr lvl="0"/>
            <a:r>
              <a:rPr lang="en-US" dirty="0"/>
              <a:t>One or more members of a legislative body to whom is specially referred some matter before that body, in order that they may investigate and examine into it and report to those who delegated this authority to </a:t>
            </a:r>
            <a:r>
              <a:rPr lang="en-US" dirty="0" smtClean="0"/>
              <a:t>them</a:t>
            </a:r>
          </a:p>
          <a:p>
            <a:pPr lvl="0"/>
            <a:endParaRPr lang="en-US" dirty="0"/>
          </a:p>
          <a:p>
            <a:pPr lvl="0"/>
            <a:endParaRPr lang="en-US" dirty="0" smtClean="0"/>
          </a:p>
          <a:p>
            <a:r>
              <a:rPr lang="en-US" sz="1200" dirty="0" smtClean="0"/>
              <a:t>Definitions and committee Information was taken from the Bowling Proprietor’s </a:t>
            </a:r>
            <a:r>
              <a:rPr lang="en-US" sz="1200" dirty="0" smtClean="0"/>
              <a:t> Assn. Amer. website </a:t>
            </a:r>
            <a:r>
              <a:rPr lang="en-US" sz="1200" dirty="0" smtClean="0"/>
              <a:t>and has been edited</a:t>
            </a:r>
          </a:p>
          <a:p>
            <a:pPr lvl="0"/>
            <a:endParaRPr lang="en-US" dirty="0"/>
          </a:p>
        </p:txBody>
      </p:sp>
    </p:spTree>
    <p:extLst>
      <p:ext uri="{BB962C8B-B14F-4D97-AF65-F5344CB8AC3E}">
        <p14:creationId xmlns:p14="http://schemas.microsoft.com/office/powerpoint/2010/main" val="22048979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09601"/>
            <a:ext cx="7772400" cy="990600"/>
          </a:xfrm>
        </p:spPr>
        <p:txBody>
          <a:bodyPr>
            <a:normAutofit fontScale="90000"/>
          </a:bodyPr>
          <a:lstStyle/>
          <a:p>
            <a:r>
              <a:rPr lang="en-US" dirty="0" smtClean="0">
                <a:latin typeface="Arial" pitchFamily="34" charset="0"/>
                <a:cs typeface="Arial" pitchFamily="34" charset="0"/>
              </a:rPr>
              <a:t>Committees</a:t>
            </a:r>
            <a:br>
              <a:rPr lang="en-US" dirty="0" smtClean="0">
                <a:latin typeface="Arial" pitchFamily="34" charset="0"/>
                <a:cs typeface="Arial" pitchFamily="34" charset="0"/>
              </a:rPr>
            </a:br>
            <a:r>
              <a:rPr lang="en-US" sz="2000" dirty="0" smtClean="0">
                <a:latin typeface="Arial" pitchFamily="34" charset="0"/>
                <a:cs typeface="Arial" pitchFamily="34" charset="0"/>
              </a:rPr>
              <a:t/>
            </a:r>
            <a:br>
              <a:rPr lang="en-US" sz="2000" dirty="0" smtClean="0">
                <a:latin typeface="Arial" pitchFamily="34" charset="0"/>
                <a:cs typeface="Arial" pitchFamily="34" charset="0"/>
              </a:rPr>
            </a:br>
            <a:endParaRPr lang="en-US" sz="2000" dirty="0">
              <a:latin typeface="Arial" pitchFamily="34" charset="0"/>
              <a:cs typeface="Arial" pitchFamily="34" charset="0"/>
            </a:endParaRPr>
          </a:p>
        </p:txBody>
      </p:sp>
      <p:pic>
        <p:nvPicPr>
          <p:cNvPr id="3075" name="Picture 3" descr="C:\Users\Rozanne1958\AppData\Local\Microsoft\Windows\INetCache\IE\6WM8KLF9\2136953861_1c3a667a89_o[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4191000"/>
            <a:ext cx="2133600" cy="21336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457200" y="1219200"/>
            <a:ext cx="8077200" cy="2923877"/>
          </a:xfrm>
          <a:prstGeom prst="rect">
            <a:avLst/>
          </a:prstGeom>
        </p:spPr>
        <p:txBody>
          <a:bodyPr wrap="square">
            <a:spAutoFit/>
          </a:bodyPr>
          <a:lstStyle/>
          <a:p>
            <a:endParaRPr lang="en-US" sz="2000" b="1" dirty="0" smtClean="0"/>
          </a:p>
          <a:p>
            <a:r>
              <a:rPr lang="en-US" sz="2000" b="1" dirty="0" smtClean="0"/>
              <a:t>4 Types of Committees:</a:t>
            </a:r>
            <a:endParaRPr lang="en-US" sz="2000" b="1" dirty="0"/>
          </a:p>
          <a:p>
            <a:r>
              <a:rPr lang="en-US" dirty="0"/>
              <a:t> </a:t>
            </a:r>
          </a:p>
          <a:p>
            <a:pPr lvl="0"/>
            <a:r>
              <a:rPr lang="en-US" u="sng" dirty="0"/>
              <a:t>Standing Committees:</a:t>
            </a:r>
            <a:r>
              <a:rPr lang="en-US" dirty="0"/>
              <a:t> Standing committees deal with issues of permanent area  concern.</a:t>
            </a:r>
          </a:p>
          <a:p>
            <a:pPr lvl="0"/>
            <a:r>
              <a:rPr lang="en-US" u="sng" dirty="0"/>
              <a:t>Conference committees: </a:t>
            </a:r>
            <a:r>
              <a:rPr lang="en-US" dirty="0"/>
              <a:t>For a bill to become law both houses must approve identical versions. (Trustees/Conference)</a:t>
            </a:r>
          </a:p>
          <a:p>
            <a:pPr lvl="0"/>
            <a:r>
              <a:rPr lang="en-US" u="sng" dirty="0"/>
              <a:t>Select committees: </a:t>
            </a:r>
            <a:r>
              <a:rPr lang="en-US" dirty="0"/>
              <a:t>Deals with temporary issues, investigation. (</a:t>
            </a:r>
            <a:r>
              <a:rPr lang="en-US" dirty="0" smtClean="0"/>
              <a:t>Ad Hoc</a:t>
            </a:r>
            <a:r>
              <a:rPr lang="en-US" dirty="0"/>
              <a:t>)</a:t>
            </a:r>
          </a:p>
          <a:p>
            <a:pPr lvl="0"/>
            <a:r>
              <a:rPr lang="en-US" u="sng" dirty="0"/>
              <a:t>Joint committees: </a:t>
            </a:r>
            <a:r>
              <a:rPr lang="en-US" dirty="0"/>
              <a:t>a committee whose members are from two or more different organizations (PI/CPC)</a:t>
            </a:r>
          </a:p>
        </p:txBody>
      </p:sp>
    </p:spTree>
    <p:extLst>
      <p:ext uri="{BB962C8B-B14F-4D97-AF65-F5344CB8AC3E}">
        <p14:creationId xmlns:p14="http://schemas.microsoft.com/office/powerpoint/2010/main" val="34546832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09601"/>
            <a:ext cx="7772400" cy="990600"/>
          </a:xfrm>
        </p:spPr>
        <p:txBody>
          <a:bodyPr>
            <a:normAutofit fontScale="90000"/>
          </a:bodyPr>
          <a:lstStyle/>
          <a:p>
            <a:r>
              <a:rPr lang="en-US" sz="4000" dirty="0" smtClean="0">
                <a:latin typeface="Arial" pitchFamily="34" charset="0"/>
                <a:cs typeface="Arial" pitchFamily="34" charset="0"/>
              </a:rPr>
              <a:t>Committees</a:t>
            </a:r>
            <a:r>
              <a:rPr lang="en-US" sz="2000" dirty="0" smtClean="0">
                <a:latin typeface="Arial" pitchFamily="34" charset="0"/>
                <a:cs typeface="Arial" pitchFamily="34" charset="0"/>
              </a:rPr>
              <a:t/>
            </a:r>
            <a:br>
              <a:rPr lang="en-US" sz="2000" dirty="0" smtClean="0">
                <a:latin typeface="Arial" pitchFamily="34" charset="0"/>
                <a:cs typeface="Arial" pitchFamily="34" charset="0"/>
              </a:rPr>
            </a:br>
            <a:endParaRPr lang="en-US" sz="2000" dirty="0">
              <a:latin typeface="Arial" pitchFamily="34" charset="0"/>
              <a:cs typeface="Arial" pitchFamily="34" charset="0"/>
            </a:endParaRPr>
          </a:p>
        </p:txBody>
      </p:sp>
      <p:pic>
        <p:nvPicPr>
          <p:cNvPr id="4098" name="Picture 2" descr="C:\Users\Rozanne1958\AppData\Local\Microsoft\Windows\INetCache\IE\N4R1AUPC\meeting-152506_960_72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0" y="4796219"/>
            <a:ext cx="1828800" cy="1613916"/>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533400" y="1859340"/>
            <a:ext cx="8153400" cy="3447098"/>
          </a:xfrm>
          <a:prstGeom prst="rect">
            <a:avLst/>
          </a:prstGeom>
        </p:spPr>
        <p:txBody>
          <a:bodyPr wrap="square">
            <a:spAutoFit/>
          </a:bodyPr>
          <a:lstStyle/>
          <a:p>
            <a:pPr fontAlgn="base"/>
            <a:r>
              <a:rPr lang="en-US" sz="2000" b="1" dirty="0"/>
              <a:t>Committee Members</a:t>
            </a:r>
          </a:p>
          <a:p>
            <a:pPr lvl="0" fontAlgn="base"/>
            <a:r>
              <a:rPr lang="en-US" dirty="0"/>
              <a:t>Should be in that committee because they are knowledgeable about or interested in the committee's area of activity</a:t>
            </a:r>
            <a:r>
              <a:rPr lang="en-US" dirty="0" smtClean="0"/>
              <a:t>.</a:t>
            </a:r>
          </a:p>
          <a:p>
            <a:pPr lvl="0" fontAlgn="base"/>
            <a:endParaRPr lang="en-US" dirty="0"/>
          </a:p>
          <a:p>
            <a:pPr lvl="0" fontAlgn="base"/>
            <a:r>
              <a:rPr lang="en-US" dirty="0"/>
              <a:t>Should know what the specific responsibilities of the committee are</a:t>
            </a:r>
            <a:r>
              <a:rPr lang="en-US" dirty="0" smtClean="0"/>
              <a:t>.</a:t>
            </a:r>
          </a:p>
          <a:p>
            <a:pPr lvl="0" fontAlgn="base"/>
            <a:endParaRPr lang="en-US" dirty="0"/>
          </a:p>
          <a:p>
            <a:pPr lvl="0" fontAlgn="base"/>
            <a:r>
              <a:rPr lang="en-US" dirty="0"/>
              <a:t>Should know what the area's practices, policies, and procedures are</a:t>
            </a:r>
            <a:r>
              <a:rPr lang="en-US" dirty="0" smtClean="0"/>
              <a:t>.</a:t>
            </a:r>
          </a:p>
          <a:p>
            <a:pPr lvl="0" fontAlgn="base"/>
            <a:endParaRPr lang="en-US" dirty="0"/>
          </a:p>
          <a:p>
            <a:pPr lvl="0" fontAlgn="base"/>
            <a:r>
              <a:rPr lang="en-US" dirty="0"/>
              <a:t>Should know what the past performance of the committee has been.</a:t>
            </a:r>
          </a:p>
          <a:p>
            <a:pPr lvl="0" fontAlgn="base"/>
            <a:endParaRPr lang="en-US" dirty="0" smtClean="0"/>
          </a:p>
          <a:p>
            <a:pPr lvl="0" fontAlgn="base"/>
            <a:r>
              <a:rPr lang="en-US" dirty="0" smtClean="0"/>
              <a:t>Should </a:t>
            </a:r>
            <a:r>
              <a:rPr lang="en-US" dirty="0"/>
              <a:t>get involved and participate</a:t>
            </a:r>
            <a:r>
              <a:rPr lang="en-US" dirty="0" smtClean="0"/>
              <a:t>.</a:t>
            </a:r>
          </a:p>
          <a:p>
            <a:pPr lvl="0" fontAlgn="base"/>
            <a:endParaRPr lang="en-US" dirty="0"/>
          </a:p>
        </p:txBody>
      </p:sp>
    </p:spTree>
    <p:extLst>
      <p:ext uri="{BB962C8B-B14F-4D97-AF65-F5344CB8AC3E}">
        <p14:creationId xmlns:p14="http://schemas.microsoft.com/office/powerpoint/2010/main" val="9083816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09601"/>
            <a:ext cx="7772400" cy="990600"/>
          </a:xfrm>
        </p:spPr>
        <p:txBody>
          <a:bodyPr>
            <a:normAutofit fontScale="90000"/>
          </a:bodyPr>
          <a:lstStyle/>
          <a:p>
            <a:r>
              <a:rPr lang="en-US" sz="4000" dirty="0" smtClean="0">
                <a:latin typeface="Arial" pitchFamily="34" charset="0"/>
                <a:cs typeface="Arial" pitchFamily="34" charset="0"/>
              </a:rPr>
              <a:t>Committees</a:t>
            </a:r>
            <a:r>
              <a:rPr lang="en-US" sz="2000" dirty="0" smtClean="0">
                <a:latin typeface="Arial" pitchFamily="34" charset="0"/>
                <a:cs typeface="Arial" pitchFamily="34" charset="0"/>
              </a:rPr>
              <a:t/>
            </a:r>
            <a:br>
              <a:rPr lang="en-US" sz="2000" dirty="0" smtClean="0">
                <a:latin typeface="Arial" pitchFamily="34" charset="0"/>
                <a:cs typeface="Arial" pitchFamily="34" charset="0"/>
              </a:rPr>
            </a:br>
            <a:endParaRPr lang="en-US" sz="2000" dirty="0">
              <a:latin typeface="Arial" pitchFamily="34" charset="0"/>
              <a:cs typeface="Arial" pitchFamily="34" charset="0"/>
            </a:endParaRPr>
          </a:p>
        </p:txBody>
      </p:sp>
      <p:sp>
        <p:nvSpPr>
          <p:cNvPr id="3" name="Rectangle 2"/>
          <p:cNvSpPr/>
          <p:nvPr/>
        </p:nvSpPr>
        <p:spPr>
          <a:xfrm>
            <a:off x="762000" y="1600200"/>
            <a:ext cx="7848600" cy="3416320"/>
          </a:xfrm>
          <a:prstGeom prst="rect">
            <a:avLst/>
          </a:prstGeom>
        </p:spPr>
        <p:txBody>
          <a:bodyPr wrap="square">
            <a:spAutoFit/>
          </a:bodyPr>
          <a:lstStyle/>
          <a:p>
            <a:pPr fontAlgn="base"/>
            <a:r>
              <a:rPr lang="en-US" b="1" dirty="0"/>
              <a:t>Committee members are asked to:</a:t>
            </a:r>
          </a:p>
          <a:p>
            <a:pPr lvl="0" fontAlgn="base"/>
            <a:r>
              <a:rPr lang="en-US" dirty="0" smtClean="0"/>
              <a:t>Review the </a:t>
            </a:r>
            <a:r>
              <a:rPr lang="en-US" dirty="0"/>
              <a:t>meeting agenda carefully before coming to the committee meeting and </a:t>
            </a:r>
            <a:r>
              <a:rPr lang="en-US" dirty="0" smtClean="0"/>
              <a:t>read the </a:t>
            </a:r>
            <a:r>
              <a:rPr lang="en-US" dirty="0"/>
              <a:t>supporting material</a:t>
            </a:r>
            <a:r>
              <a:rPr lang="en-US" dirty="0" smtClean="0"/>
              <a:t>.</a:t>
            </a:r>
          </a:p>
          <a:p>
            <a:pPr lvl="0" fontAlgn="base"/>
            <a:endParaRPr lang="en-US" dirty="0"/>
          </a:p>
          <a:p>
            <a:pPr lvl="0" fontAlgn="base"/>
            <a:r>
              <a:rPr lang="en-US" dirty="0"/>
              <a:t>Stick to the agenda during the meeting.  Bring up new business only at the appropriate time</a:t>
            </a:r>
            <a:r>
              <a:rPr lang="en-US" dirty="0" smtClean="0"/>
              <a:t>.</a:t>
            </a:r>
          </a:p>
          <a:p>
            <a:pPr lvl="0" fontAlgn="base"/>
            <a:endParaRPr lang="en-US" dirty="0"/>
          </a:p>
          <a:p>
            <a:pPr lvl="0" fontAlgn="base"/>
            <a:r>
              <a:rPr lang="en-US" dirty="0"/>
              <a:t>Keep replies short and to the point.  Seek information, do not deliver </a:t>
            </a:r>
            <a:r>
              <a:rPr lang="en-US" dirty="0" smtClean="0"/>
              <a:t>a long speech.</a:t>
            </a:r>
            <a:endParaRPr lang="en-US" dirty="0" smtClean="0"/>
          </a:p>
          <a:p>
            <a:pPr lvl="0" fontAlgn="base"/>
            <a:endParaRPr lang="en-US" dirty="0"/>
          </a:p>
          <a:p>
            <a:pPr lvl="0" fontAlgn="base"/>
            <a:r>
              <a:rPr lang="en-US" dirty="0"/>
              <a:t>If what you have to say is a genuine contribution and really does make a difference, don't let it get lost in confused conversation.</a:t>
            </a:r>
          </a:p>
        </p:txBody>
      </p:sp>
      <p:pic>
        <p:nvPicPr>
          <p:cNvPr id="6146" name="Picture 2" descr="C:\Users\Rozanne1958\AppData\Local\Microsoft\Windows\INetCache\IE\Z18G63A1\meeting-1219540_960_72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1" y="5016520"/>
            <a:ext cx="2209800" cy="13903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14138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0"/>
            <a:ext cx="7772400" cy="762000"/>
          </a:xfrm>
        </p:spPr>
        <p:txBody>
          <a:bodyPr>
            <a:noAutofit/>
          </a:bodyPr>
          <a:lstStyle/>
          <a:p>
            <a:r>
              <a:rPr lang="en-US" sz="4000" dirty="0" smtClean="0">
                <a:latin typeface="Arial" pitchFamily="34" charset="0"/>
                <a:cs typeface="Arial" pitchFamily="34" charset="0"/>
              </a:rPr>
              <a:t/>
            </a:r>
            <a:br>
              <a:rPr lang="en-US" sz="4000" dirty="0" smtClean="0">
                <a:latin typeface="Arial" pitchFamily="34" charset="0"/>
                <a:cs typeface="Arial" pitchFamily="34" charset="0"/>
              </a:rPr>
            </a:br>
            <a:r>
              <a:rPr lang="en-US" sz="4000" dirty="0" smtClean="0">
                <a:latin typeface="Arial" pitchFamily="34" charset="0"/>
                <a:cs typeface="Arial" pitchFamily="34" charset="0"/>
              </a:rPr>
              <a:t>Committees</a:t>
            </a:r>
            <a:br>
              <a:rPr lang="en-US" sz="4000" dirty="0" smtClean="0">
                <a:latin typeface="Arial" pitchFamily="34" charset="0"/>
                <a:cs typeface="Arial" pitchFamily="34" charset="0"/>
              </a:rPr>
            </a:br>
            <a:endParaRPr lang="en-US" sz="4000" dirty="0">
              <a:latin typeface="Arial" pitchFamily="34" charset="0"/>
              <a:cs typeface="Arial" pitchFamily="34" charset="0"/>
            </a:endParaRPr>
          </a:p>
        </p:txBody>
      </p:sp>
      <p:pic>
        <p:nvPicPr>
          <p:cNvPr id="5" name="Picture 3" descr="C:\Users\Rozanne1958\AppData\Local\Microsoft\Windows\INetCache\IE\N4R1AUPC\meeting-1453895_64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24600" y="4428947"/>
            <a:ext cx="2552701" cy="185070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57200" y="1371599"/>
            <a:ext cx="7467600" cy="3139321"/>
          </a:xfrm>
          <a:prstGeom prst="rect">
            <a:avLst/>
          </a:prstGeom>
          <a:noFill/>
        </p:spPr>
        <p:txBody>
          <a:bodyPr wrap="square" rtlCol="0">
            <a:spAutoFit/>
          </a:bodyPr>
          <a:lstStyle/>
          <a:p>
            <a:r>
              <a:rPr lang="en-US" b="1" dirty="0" smtClean="0"/>
              <a:t>Audience participation:</a:t>
            </a:r>
          </a:p>
          <a:p>
            <a:endParaRPr lang="en-US" dirty="0"/>
          </a:p>
          <a:p>
            <a:pPr marL="342900" indent="-342900">
              <a:buAutoNum type="arabicPeriod"/>
            </a:pPr>
            <a:r>
              <a:rPr lang="en-US" dirty="0" smtClean="0"/>
              <a:t>Give me 3 reasons why committees are important</a:t>
            </a:r>
            <a:r>
              <a:rPr lang="en-US" dirty="0" smtClean="0"/>
              <a:t>.</a:t>
            </a:r>
          </a:p>
          <a:p>
            <a:pPr marL="342900" indent="-342900">
              <a:buAutoNum type="arabicPeriod"/>
            </a:pPr>
            <a:endParaRPr lang="en-US" dirty="0" smtClean="0"/>
          </a:p>
          <a:p>
            <a:pPr marL="342900" indent="-342900">
              <a:buAutoNum type="arabicPeriod"/>
            </a:pPr>
            <a:r>
              <a:rPr lang="en-US" dirty="0" smtClean="0"/>
              <a:t>Give me an example of an area or district committee</a:t>
            </a:r>
            <a:r>
              <a:rPr lang="en-US" dirty="0" smtClean="0"/>
              <a:t>.</a:t>
            </a:r>
          </a:p>
          <a:p>
            <a:pPr marL="342900" indent="-342900">
              <a:buAutoNum type="arabicPeriod"/>
            </a:pPr>
            <a:endParaRPr lang="en-US" dirty="0" smtClean="0"/>
          </a:p>
          <a:p>
            <a:pPr marL="342900" indent="-342900">
              <a:buAutoNum type="arabicPeriod"/>
            </a:pPr>
            <a:r>
              <a:rPr lang="en-US" dirty="0" smtClean="0"/>
              <a:t>What committee would you join at the district or area level</a:t>
            </a:r>
            <a:r>
              <a:rPr lang="en-US" dirty="0" smtClean="0"/>
              <a:t>?</a:t>
            </a:r>
          </a:p>
          <a:p>
            <a:pPr marL="342900" indent="-342900">
              <a:buAutoNum type="arabicPeriod"/>
            </a:pPr>
            <a:endParaRPr lang="en-US" dirty="0" smtClean="0"/>
          </a:p>
          <a:p>
            <a:pPr marL="342900" indent="-342900">
              <a:buAutoNum type="arabicPeriod"/>
            </a:pPr>
            <a:r>
              <a:rPr lang="en-US" dirty="0" smtClean="0"/>
              <a:t>How do you join a committee at the district or area level?</a:t>
            </a:r>
          </a:p>
          <a:p>
            <a:pPr marL="342900" indent="-342900">
              <a:buAutoNum type="arabicPeriod"/>
            </a:pPr>
            <a:endParaRPr lang="en-US" dirty="0" smtClean="0"/>
          </a:p>
          <a:p>
            <a:pPr marL="342900" indent="-342900">
              <a:buAutoNum type="arabicPeriod"/>
            </a:pPr>
            <a:r>
              <a:rPr lang="en-US" dirty="0" smtClean="0"/>
              <a:t>How </a:t>
            </a:r>
            <a:r>
              <a:rPr lang="en-US" dirty="0" smtClean="0"/>
              <a:t>much sobriety do you need to join a committee?</a:t>
            </a:r>
            <a:endParaRPr lang="en-US" dirty="0"/>
          </a:p>
        </p:txBody>
      </p:sp>
    </p:spTree>
    <p:extLst>
      <p:ext uri="{BB962C8B-B14F-4D97-AF65-F5344CB8AC3E}">
        <p14:creationId xmlns:p14="http://schemas.microsoft.com/office/powerpoint/2010/main" val="30527505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TotalTime>
  <Words>246</Words>
  <Application>Microsoft Office PowerPoint</Application>
  <PresentationFormat>On-screen Show (4:3)</PresentationFormat>
  <Paragraphs>54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Committees </vt:lpstr>
      <vt:lpstr>Committees </vt:lpstr>
      <vt:lpstr>Committees  </vt:lpstr>
      <vt:lpstr>Committees </vt:lpstr>
      <vt:lpstr>Committees </vt:lpstr>
      <vt:lpstr> Committees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Committees</dc:title>
  <dc:creator>Rozanne Thompson</dc:creator>
  <cp:lastModifiedBy>Rozanne Thompson</cp:lastModifiedBy>
  <cp:revision>13</cp:revision>
  <dcterms:created xsi:type="dcterms:W3CDTF">2022-07-06T02:11:05Z</dcterms:created>
  <dcterms:modified xsi:type="dcterms:W3CDTF">2022-07-06T05:02:08Z</dcterms:modified>
</cp:coreProperties>
</file>